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 id="259" r:id="rId3"/>
    <p:sldId id="260" r:id="rId4"/>
    <p:sldId id="261" r:id="rId5"/>
    <p:sldId id="262" r:id="rId6"/>
    <p:sldId id="263" r:id="rId7"/>
    <p:sldId id="264" r:id="rId8"/>
    <p:sldId id="265" r:id="rId9"/>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FD6"/>
    <a:srgbClr val="3009D7"/>
    <a:srgbClr val="84A6C7"/>
    <a:srgbClr val="BFD3E4"/>
    <a:srgbClr val="318CB4"/>
    <a:srgbClr val="FFFFFF"/>
    <a:srgbClr val="F0CECD"/>
    <a:srgbClr val="DCAC85"/>
    <a:srgbClr val="5ACD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73" d="100"/>
          <a:sy n="73" d="100"/>
        </p:scale>
        <p:origin x="-40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9" name="Picture 6" descr="http://www.playcast.ru/uploads/2017/12/11/2410692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09882" y="23813"/>
            <a:ext cx="5982118" cy="3743098"/>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2163945" cy="3150704"/>
          </a:xfrm>
          <a:prstGeom prst="rect">
            <a:avLst/>
          </a:prstGeom>
        </p:spPr>
      </p:pic>
      <p:sp>
        <p:nvSpPr>
          <p:cNvPr id="2" name="Заголовок 1"/>
          <p:cNvSpPr>
            <a:spLocks noGrp="1"/>
          </p:cNvSpPr>
          <p:nvPr>
            <p:ph type="ctrTitle"/>
          </p:nvPr>
        </p:nvSpPr>
        <p:spPr>
          <a:xfrm>
            <a:off x="838200" y="1122363"/>
            <a:ext cx="10515600" cy="2387600"/>
          </a:xfrm>
        </p:spPr>
        <p:txBody>
          <a:bodyPr anchor="b"/>
          <a:lstStyle>
            <a:lvl1pPr algn="ctr">
              <a:defRPr sz="6000"/>
            </a:lvl1pPr>
          </a:lstStyle>
          <a:p>
            <a:r>
              <a:rPr lang="ru-RU" dirty="0"/>
              <a:t>Образец заголовка</a:t>
            </a:r>
          </a:p>
        </p:txBody>
      </p:sp>
      <p:sp>
        <p:nvSpPr>
          <p:cNvPr id="3" name="Подзаголовок 2"/>
          <p:cNvSpPr>
            <a:spLocks noGrp="1"/>
          </p:cNvSpPr>
          <p:nvPr>
            <p:ph type="subTitle" idx="1"/>
          </p:nvPr>
        </p:nvSpPr>
        <p:spPr>
          <a:xfrm>
            <a:off x="838200" y="3602038"/>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Дата 3"/>
          <p:cNvSpPr>
            <a:spLocks noGrp="1"/>
          </p:cNvSpPr>
          <p:nvPr>
            <p:ph type="dt" sz="half" idx="10"/>
          </p:nvPr>
        </p:nvSpPr>
        <p:spPr/>
        <p:txBody>
          <a:bodyPr/>
          <a:lstStyle/>
          <a:p>
            <a:fld id="{3A5F2145-156A-42FF-BB80-E8D664DB7725}" type="datetimeFigureOut">
              <a:rPr lang="ru-RU" smtClean="0"/>
              <a:t>30.01.2019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234871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A5F2145-156A-42FF-BB80-E8D664DB7725}" type="datetimeFigureOut">
              <a:rPr lang="ru-RU" smtClean="0"/>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15888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A5F2145-156A-42FF-BB80-E8D664DB7725}" type="datetimeFigureOut">
              <a:rPr lang="ru-RU" smtClean="0"/>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1878187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A5F2145-156A-42FF-BB80-E8D664DB772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261098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A5F2145-156A-42FF-BB80-E8D664DB772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420744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pPr>
              <a:defRPr/>
            </a:pPr>
            <a:fld id="{B460CD28-F9BB-41EE-AB8A-E472E6EE3181}" type="datetimeFigureOut">
              <a:rPr lang="ru-RU"/>
              <a:pPr>
                <a:defRPr/>
              </a:pPr>
              <a:t>30.01.2019</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E0128F03-1D97-4DFE-9ACE-10F513F4F331}" type="slidenum">
              <a:rPr lang="ru-RU"/>
              <a:pPr>
                <a:defRPr/>
              </a:pPr>
              <a:t>‹#›</a:t>
            </a:fld>
            <a:endParaRPr lang="ru-RU"/>
          </a:p>
        </p:txBody>
      </p:sp>
    </p:spTree>
    <p:extLst>
      <p:ext uri="{BB962C8B-B14F-4D97-AF65-F5344CB8AC3E}">
        <p14:creationId xmlns:p14="http://schemas.microsoft.com/office/powerpoint/2010/main" val="415042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 name="Picture 6" descr="http://www.playcast.ru/uploads/2017/12/11/2410692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4330988"/>
            <a:ext cx="4038599" cy="2527011"/>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83614" y="-11361"/>
            <a:ext cx="2472806" cy="1152708"/>
          </a:xfrm>
          <a:prstGeom prst="rect">
            <a:avLst/>
          </a:prstGeom>
        </p:spPr>
      </p:pic>
      <p:pic>
        <p:nvPicPr>
          <p:cNvPr id="30" name="Рисунок 2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2163945" cy="3150704"/>
          </a:xfrm>
          <a:prstGeom prst="rect">
            <a:avLst/>
          </a:prstGeom>
        </p:spPr>
      </p:pic>
      <p:sp>
        <p:nvSpPr>
          <p:cNvPr id="3" name="Объект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 name="Заголовок 1"/>
          <p:cNvSpPr>
            <a:spLocks noGrp="1"/>
          </p:cNvSpPr>
          <p:nvPr>
            <p:ph type="title"/>
          </p:nvPr>
        </p:nvSpPr>
        <p:spPr/>
        <p:txBody>
          <a:bodyPr/>
          <a:lstStyle/>
          <a:p>
            <a:r>
              <a:rPr lang="ru-RU" dirty="0"/>
              <a:t>Образец заголовка</a:t>
            </a:r>
          </a:p>
        </p:txBody>
      </p:sp>
      <p:sp>
        <p:nvSpPr>
          <p:cNvPr id="4" name="Дата 3"/>
          <p:cNvSpPr>
            <a:spLocks noGrp="1"/>
          </p:cNvSpPr>
          <p:nvPr>
            <p:ph type="dt" sz="half" idx="10"/>
          </p:nvPr>
        </p:nvSpPr>
        <p:spPr/>
        <p:txBody>
          <a:bodyPr/>
          <a:lstStyle/>
          <a:p>
            <a:fld id="{3A5F2145-156A-42FF-BB80-E8D664DB772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415525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23" name="Рисунок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5743" y="3516"/>
            <a:ext cx="1178761" cy="549484"/>
          </a:xfrm>
          <a:prstGeom prst="rect">
            <a:avLst/>
          </a:prstGeom>
        </p:spPr>
      </p:pic>
      <p:pic>
        <p:nvPicPr>
          <p:cNvPr id="22" name="Рисунок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3362" y="-11699"/>
            <a:ext cx="1178761" cy="549484"/>
          </a:xfrm>
          <a:prstGeom prst="rect">
            <a:avLst/>
          </a:prstGeom>
        </p:spPr>
      </p:pic>
      <p:pic>
        <p:nvPicPr>
          <p:cNvPr id="21" name="Рисунок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70981" y="-9197"/>
            <a:ext cx="1178761" cy="549484"/>
          </a:xfrm>
          <a:prstGeom prst="rect">
            <a:avLst/>
          </a:prstGeom>
        </p:spPr>
      </p:pic>
      <p:pic>
        <p:nvPicPr>
          <p:cNvPr id="20" name="Рисунок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00" y="0"/>
            <a:ext cx="1178761" cy="549484"/>
          </a:xfrm>
          <a:prstGeom prst="rect">
            <a:avLst/>
          </a:prstGeom>
        </p:spPr>
      </p:pic>
      <p:pic>
        <p:nvPicPr>
          <p:cNvPr id="17" name="Рисунок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6219" y="3048"/>
            <a:ext cx="1178761" cy="549484"/>
          </a:xfrm>
          <a:prstGeom prst="rect">
            <a:avLst/>
          </a:prstGeom>
        </p:spPr>
      </p:pic>
      <p:pic>
        <p:nvPicPr>
          <p:cNvPr id="15" name="Рисунок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2859" y="168414"/>
            <a:ext cx="1604187" cy="2335696"/>
          </a:xfrm>
          <a:prstGeom prst="rect">
            <a:avLst/>
          </a:prstGeom>
        </p:spPr>
      </p:pic>
      <p:sp>
        <p:nvSpPr>
          <p:cNvPr id="8" name="Объект 2"/>
          <p:cNvSpPr>
            <a:spLocks noGrp="1"/>
          </p:cNvSpPr>
          <p:nvPr>
            <p:ph idx="1"/>
          </p:nvPr>
        </p:nvSpPr>
        <p:spPr>
          <a:xfrm>
            <a:off x="838200" y="1825625"/>
            <a:ext cx="10515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 name="Заголовок 1"/>
          <p:cNvSpPr>
            <a:spLocks noGrp="1"/>
          </p:cNvSpPr>
          <p:nvPr>
            <p:ph type="title"/>
          </p:nvPr>
        </p:nvSpPr>
        <p:spPr/>
        <p:txBody>
          <a:bodyPr/>
          <a:lstStyle/>
          <a:p>
            <a:r>
              <a:rPr lang="ru-RU" dirty="0"/>
              <a:t>Образец заголовка</a:t>
            </a:r>
          </a:p>
        </p:txBody>
      </p:sp>
      <p:sp>
        <p:nvSpPr>
          <p:cNvPr id="3" name="Дата 2"/>
          <p:cNvSpPr>
            <a:spLocks noGrp="1"/>
          </p:cNvSpPr>
          <p:nvPr>
            <p:ph type="dt" sz="half" idx="10"/>
          </p:nvPr>
        </p:nvSpPr>
        <p:spPr/>
        <p:txBody>
          <a:bodyPr/>
          <a:lstStyle/>
          <a:p>
            <a:fld id="{3A5F2145-156A-42FF-BB80-E8D664DB7725}" type="datetimeFigureOut">
              <a:rPr lang="ru-RU" smtClean="0"/>
              <a:t>30.01.2019</a:t>
            </a:fld>
            <a:endParaRPr lang="ru-RU"/>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130431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7" name="Объект 2"/>
          <p:cNvSpPr>
            <a:spLocks noGrp="1"/>
          </p:cNvSpPr>
          <p:nvPr>
            <p:ph idx="1"/>
          </p:nvPr>
        </p:nvSpPr>
        <p:spPr>
          <a:xfrm>
            <a:off x="838200" y="1825625"/>
            <a:ext cx="10515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3A5F2145-156A-42FF-BB80-E8D664DB7725}" type="datetimeFigureOut">
              <a:rPr lang="ru-RU" smtClean="0"/>
              <a:t>30.01.2019</a:t>
            </a:fld>
            <a:endParaRPr lang="ru-RU"/>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933B086-ECE1-477D-A8D4-2F30CBE9B086}" type="slidenum">
              <a:rPr lang="ru-RU" smtClean="0"/>
              <a:t>‹#›</a:t>
            </a:fld>
            <a:endParaRPr lang="ru-RU" dirty="0"/>
          </a:p>
        </p:txBody>
      </p:sp>
    </p:spTree>
    <p:extLst>
      <p:ext uri="{BB962C8B-B14F-4D97-AF65-F5344CB8AC3E}">
        <p14:creationId xmlns:p14="http://schemas.microsoft.com/office/powerpoint/2010/main" val="145616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A5F2145-156A-42FF-BB80-E8D664DB7725}" type="datetimeFigureOut">
              <a:rPr lang="ru-RU" smtClean="0"/>
              <a:t>30.01.2019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158276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A5F2145-156A-42FF-BB80-E8D664DB7725}" type="datetimeFigureOut">
              <a:rPr lang="ru-RU" smtClean="0"/>
              <a:t>30.01.2019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370097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A5F2145-156A-42FF-BB80-E8D664DB7725}" type="datetimeFigureOut">
              <a:rPr lang="ru-RU" smtClean="0"/>
              <a:t>30.01.2019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150690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A5F2145-156A-42FF-BB80-E8D664DB7725}" type="datetimeFigureOut">
              <a:rPr lang="ru-RU" smtClean="0"/>
              <a:t>30.01.2019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34038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5F2145-156A-42FF-BB80-E8D664DB7725}" type="datetimeFigureOut">
              <a:rPr lang="ru-RU" smtClean="0"/>
              <a:t>30.01.2019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33B086-ECE1-477D-A8D4-2F30CBE9B086}" type="slidenum">
              <a:rPr lang="ru-RU" smtClean="0"/>
              <a:t>‹#›</a:t>
            </a:fld>
            <a:endParaRPr lang="ru-RU"/>
          </a:p>
        </p:txBody>
      </p:sp>
    </p:spTree>
    <p:extLst>
      <p:ext uri="{BB962C8B-B14F-4D97-AF65-F5344CB8AC3E}">
        <p14:creationId xmlns:p14="http://schemas.microsoft.com/office/powerpoint/2010/main" val="97023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1"/>
            <a:ext cx="12192000" cy="6853679"/>
          </a:xfrm>
          <a:prstGeom prst="rect">
            <a:avLst/>
          </a:prstGeom>
          <a:effectLst>
            <a:softEdge rad="431800"/>
          </a:effectLst>
        </p:spPr>
      </p:pic>
      <p:pic>
        <p:nvPicPr>
          <p:cNvPr id="39" name="Picture 6" descr="http://img0.liveinternet.ru/images/attach/c/2/66/239/66239261_84.png"/>
          <p:cNvPicPr>
            <a:picLocks noChangeAspect="1" noChangeArrowheads="1"/>
          </p:cNvPicPr>
          <p:nvPr userDrawn="1"/>
        </p:nvPicPr>
        <p:blipFill>
          <a:blip r:embed="rId18" cstate="email">
            <a:lum bright="70000" contrast="-70000"/>
            <a:extLst>
              <a:ext uri="{28A0092B-C50C-407E-A947-70E740481C1C}">
                <a14:useLocalDpi xmlns:a14="http://schemas.microsoft.com/office/drawing/2010/main"/>
              </a:ext>
            </a:extLst>
          </a:blip>
          <a:srcRect/>
          <a:stretch>
            <a:fillRect/>
          </a:stretch>
        </p:blipFill>
        <p:spPr bwMode="auto">
          <a:xfrm>
            <a:off x="11475958" y="4193848"/>
            <a:ext cx="640850" cy="733522"/>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userDrawn="1"/>
        </p:nvPicPr>
        <p:blipFill>
          <a:blip r:embed="rId1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442921" y="1690211"/>
            <a:ext cx="673887" cy="1407597"/>
          </a:xfrm>
          <a:prstGeom prst="rect">
            <a:avLst/>
          </a:prstGeom>
        </p:spPr>
      </p:pic>
      <p:pic>
        <p:nvPicPr>
          <p:cNvPr id="23" name="Рисунок 22"/>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376747" y="5795036"/>
            <a:ext cx="2280285" cy="1062964"/>
          </a:xfrm>
          <a:prstGeom prst="rect">
            <a:avLst/>
          </a:prstGeom>
        </p:spPr>
      </p:pic>
      <p:pic>
        <p:nvPicPr>
          <p:cNvPr id="22" name="Рисунок 21"/>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923362" y="5796476"/>
            <a:ext cx="2277197" cy="1061524"/>
          </a:xfrm>
          <a:prstGeom prst="rect">
            <a:avLst/>
          </a:prstGeom>
        </p:spPr>
      </p:pic>
      <p:pic>
        <p:nvPicPr>
          <p:cNvPr id="25" name="Рисунок 24"/>
          <p:cNvPicPr>
            <a:picLocks noChangeAspect="1"/>
          </p:cNvPicPr>
          <p:nvPr userDrawn="1"/>
        </p:nvPicPr>
        <p:blipFill>
          <a:blip r:embed="rId19"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200" y="760168"/>
            <a:ext cx="668878" cy="1397135"/>
          </a:xfrm>
          <a:prstGeom prst="rect">
            <a:avLst/>
          </a:prstGeom>
        </p:spPr>
      </p:pic>
      <p:pic>
        <p:nvPicPr>
          <p:cNvPr id="20" name="Picture 6" descr="http://img0.liveinternet.ru/images/attach/c/2/66/239/66239261_84.png"/>
          <p:cNvPicPr>
            <a:picLocks noChangeAspect="1" noChangeArrowheads="1"/>
          </p:cNvPicPr>
          <p:nvPr userDrawn="1"/>
        </p:nvPicPr>
        <p:blipFill>
          <a:blip r:embed="rId21" cstate="screen">
            <a:lum bright="70000" contrast="-70000"/>
            <a:extLst>
              <a:ext uri="{28A0092B-C50C-407E-A947-70E740481C1C}">
                <a14:useLocalDpi xmlns:a14="http://schemas.microsoft.com/office/drawing/2010/main"/>
              </a:ext>
            </a:extLst>
          </a:blip>
          <a:srcRect/>
          <a:stretch>
            <a:fillRect/>
          </a:stretch>
        </p:blipFill>
        <p:spPr bwMode="auto">
          <a:xfrm>
            <a:off x="155575" y="6013352"/>
            <a:ext cx="569306" cy="6516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img0.liveinternet.ru/images/attach/c/2/66/239/66239261_84.png"/>
          <p:cNvPicPr>
            <a:picLocks noChangeAspect="1" noChangeArrowheads="1"/>
          </p:cNvPicPr>
          <p:nvPr userDrawn="1"/>
        </p:nvPicPr>
        <p:blipFill>
          <a:blip r:embed="rId22" cstate="email">
            <a:biLevel thresh="50000"/>
            <a:extLst>
              <a:ext uri="{28A0092B-C50C-407E-A947-70E740481C1C}">
                <a14:useLocalDpi xmlns:a14="http://schemas.microsoft.com/office/drawing/2010/main"/>
              </a:ext>
            </a:extLst>
          </a:blip>
          <a:srcRect/>
          <a:stretch>
            <a:fillRect/>
          </a:stretch>
        </p:blipFill>
        <p:spPr bwMode="auto">
          <a:xfrm>
            <a:off x="2024562" y="96306"/>
            <a:ext cx="579991" cy="66386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http://img0.liveinternet.ru/images/attach/c/2/66/239/66239261_84.png"/>
          <p:cNvPicPr>
            <a:picLocks noChangeAspect="1" noChangeArrowheads="1"/>
          </p:cNvPicPr>
          <p:nvPr userDrawn="1"/>
        </p:nvPicPr>
        <p:blipFill>
          <a:blip r:embed="rId22" cstate="email">
            <a:biLevel thresh="50000"/>
            <a:extLst>
              <a:ext uri="{28A0092B-C50C-407E-A947-70E740481C1C}">
                <a14:useLocalDpi xmlns:a14="http://schemas.microsoft.com/office/drawing/2010/main"/>
              </a:ext>
            </a:extLst>
          </a:blip>
          <a:srcRect/>
          <a:stretch>
            <a:fillRect/>
          </a:stretch>
        </p:blipFill>
        <p:spPr bwMode="auto">
          <a:xfrm>
            <a:off x="155575" y="4329512"/>
            <a:ext cx="522326" cy="5978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img0.liveinternet.ru/images/attach/c/2/66/239/66239261_84.png"/>
          <p:cNvPicPr>
            <a:picLocks noChangeAspect="1" noChangeArrowheads="1"/>
          </p:cNvPicPr>
          <p:nvPr userDrawn="1"/>
        </p:nvPicPr>
        <p:blipFill>
          <a:blip r:embed="rId22" cstate="email">
            <a:biLevel thresh="50000"/>
            <a:extLst>
              <a:ext uri="{28A0092B-C50C-407E-A947-70E740481C1C}">
                <a14:useLocalDpi xmlns:a14="http://schemas.microsoft.com/office/drawing/2010/main"/>
              </a:ext>
            </a:extLst>
          </a:blip>
          <a:srcRect/>
          <a:stretch>
            <a:fillRect/>
          </a:stretch>
        </p:blipFill>
        <p:spPr bwMode="auto">
          <a:xfrm>
            <a:off x="119779" y="3305721"/>
            <a:ext cx="681191" cy="7796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img0.liveinternet.ru/images/attach/c/2/66/239/66239261_84.png"/>
          <p:cNvPicPr>
            <a:picLocks noChangeAspect="1" noChangeArrowheads="1"/>
          </p:cNvPicPr>
          <p:nvPr userDrawn="1"/>
        </p:nvPicPr>
        <p:blipFill>
          <a:blip r:embed="rId21" cstate="screen">
            <a:lum bright="70000" contrast="-70000"/>
            <a:extLst>
              <a:ext uri="{28A0092B-C50C-407E-A947-70E740481C1C}">
                <a14:useLocalDpi xmlns:a14="http://schemas.microsoft.com/office/drawing/2010/main"/>
              </a:ext>
            </a:extLst>
          </a:blip>
          <a:srcRect/>
          <a:stretch>
            <a:fillRect/>
          </a:stretch>
        </p:blipFill>
        <p:spPr bwMode="auto">
          <a:xfrm>
            <a:off x="224333" y="160338"/>
            <a:ext cx="569306" cy="6516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img0.liveinternet.ru/images/attach/c/2/66/239/66239261_84.png"/>
          <p:cNvPicPr>
            <a:picLocks noChangeAspect="1" noChangeArrowheads="1"/>
          </p:cNvPicPr>
          <p:nvPr userDrawn="1"/>
        </p:nvPicPr>
        <p:blipFill>
          <a:blip r:embed="rId21" cstate="screen">
            <a:lum bright="70000" contrast="-70000"/>
            <a:extLst>
              <a:ext uri="{28A0092B-C50C-407E-A947-70E740481C1C}">
                <a14:useLocalDpi xmlns:a14="http://schemas.microsoft.com/office/drawing/2010/main"/>
              </a:ext>
            </a:extLst>
          </a:blip>
          <a:srcRect/>
          <a:stretch>
            <a:fillRect/>
          </a:stretch>
        </p:blipFill>
        <p:spPr bwMode="auto">
          <a:xfrm>
            <a:off x="91255" y="2380982"/>
            <a:ext cx="569306" cy="651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0.liveinternet.ru/images/attach/c/2/66/239/66239261_84.png"/>
          <p:cNvPicPr>
            <a:picLocks noChangeAspect="1" noChangeArrowheads="1"/>
          </p:cNvPicPr>
          <p:nvPr userDrawn="1"/>
        </p:nvPicPr>
        <p:blipFill>
          <a:blip r:embed="rId23" cstate="screen">
            <a:lum bright="70000" contrast="-70000"/>
            <a:extLst>
              <a:ext uri="{28A0092B-C50C-407E-A947-70E740481C1C}">
                <a14:useLocalDpi xmlns:a14="http://schemas.microsoft.com/office/drawing/2010/main"/>
              </a:ext>
            </a:extLst>
          </a:blip>
          <a:srcRect/>
          <a:stretch>
            <a:fillRect/>
          </a:stretch>
        </p:blipFill>
        <p:spPr bwMode="auto">
          <a:xfrm>
            <a:off x="11514099" y="5412704"/>
            <a:ext cx="598476" cy="6850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F2145-156A-42FF-BB80-E8D664DB7725}" type="datetimeFigureOut">
              <a:rPr lang="ru-RU" smtClean="0"/>
              <a:t>30.01.2019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3B086-ECE1-477D-A8D4-2F30CBE9B086}" type="slidenum">
              <a:rPr lang="ru-RU" smtClean="0"/>
              <a:t>‹#›</a:t>
            </a:fld>
            <a:endParaRPr lang="ru-RU" dirty="0"/>
          </a:p>
        </p:txBody>
      </p:sp>
      <p:sp>
        <p:nvSpPr>
          <p:cNvPr id="13" name="Прямоугольник 12"/>
          <p:cNvSpPr/>
          <p:nvPr userDrawn="1"/>
        </p:nvSpPr>
        <p:spPr>
          <a:xfrm>
            <a:off x="10913165" y="6664984"/>
            <a:ext cx="1241784" cy="200055"/>
          </a:xfrm>
          <a:prstGeom prst="rect">
            <a:avLst/>
          </a:prstGeom>
        </p:spPr>
        <p:txBody>
          <a:bodyPr wrap="square">
            <a:spAutoFit/>
          </a:bodyPr>
          <a:lstStyle/>
          <a:p>
            <a:r>
              <a:rPr lang="ru-RU" sz="700" b="0" dirty="0">
                <a:solidFill>
                  <a:schemeClr val="bg1"/>
                </a:solidFill>
                <a:ea typeface="Calibri" panose="020F0502020204030204" pitchFamily="34" charset="0"/>
                <a:cs typeface="Times New Roman" panose="02020603050405020304" pitchFamily="18" charset="0"/>
              </a:rPr>
              <a:t>© Полшкова В.В., </a:t>
            </a:r>
            <a:r>
              <a:rPr lang="ru-RU" sz="700" b="0" dirty="0" smtClean="0">
                <a:solidFill>
                  <a:schemeClr val="bg1"/>
                </a:solidFill>
                <a:ea typeface="Calibri" panose="020F0502020204030204" pitchFamily="34" charset="0"/>
                <a:cs typeface="Times New Roman" panose="02020603050405020304" pitchFamily="18" charset="0"/>
              </a:rPr>
              <a:t>201</a:t>
            </a:r>
            <a:r>
              <a:rPr lang="en-US" sz="700" b="0" dirty="0" smtClean="0">
                <a:solidFill>
                  <a:schemeClr val="bg1"/>
                </a:solidFill>
                <a:ea typeface="Calibri" panose="020F0502020204030204" pitchFamily="34" charset="0"/>
                <a:cs typeface="Times New Roman" panose="02020603050405020304" pitchFamily="18" charset="0"/>
              </a:rPr>
              <a:t>8</a:t>
            </a:r>
            <a:endParaRPr lang="ru-RU" sz="700" b="0" dirty="0">
              <a:solidFill>
                <a:schemeClr val="bg1"/>
              </a:solidFill>
            </a:endParaRPr>
          </a:p>
        </p:txBody>
      </p:sp>
      <p:sp>
        <p:nvSpPr>
          <p:cNvPr id="7" name="AutoShape 2" descr="Картинки по запросу маски для фотошопа pn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6" descr="http://img0.liveinternet.ru/images/attach/c/2/66/239/66239261_84.png"/>
          <p:cNvPicPr>
            <a:picLocks noChangeAspect="1" noChangeArrowheads="1"/>
          </p:cNvPicPr>
          <p:nvPr userDrawn="1"/>
        </p:nvPicPr>
        <p:blipFill>
          <a:blip r:embed="rId21" cstate="screen">
            <a:lum bright="70000" contrast="-70000"/>
            <a:extLst>
              <a:ext uri="{28A0092B-C50C-407E-A947-70E740481C1C}">
                <a14:useLocalDpi xmlns:a14="http://schemas.microsoft.com/office/drawing/2010/main"/>
              </a:ext>
            </a:extLst>
          </a:blip>
          <a:srcRect/>
          <a:stretch>
            <a:fillRect/>
          </a:stretch>
        </p:blipFill>
        <p:spPr bwMode="auto">
          <a:xfrm>
            <a:off x="10430314" y="6159781"/>
            <a:ext cx="569306" cy="65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782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3" r:id="rId3"/>
    <p:sldLayoutId id="2147483695"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dzuarikau.osedu2.r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685" y="2528505"/>
            <a:ext cx="8378145" cy="24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15143" y="589513"/>
            <a:ext cx="6096000" cy="1938992"/>
          </a:xfrm>
          <a:prstGeom prst="rect">
            <a:avLst/>
          </a:prstGeom>
        </p:spPr>
        <p:txBody>
          <a:bodyPr>
            <a:spAutoFit/>
          </a:bodyPr>
          <a:lstStyle/>
          <a:p>
            <a:pPr lvl="0" algn="ctr" eaLnBrk="1" hangingPunct="1">
              <a:defRPr/>
            </a:pPr>
            <a:r>
              <a:rPr lang="ru-RU" sz="6000" b="1" dirty="0">
                <a:ln w="19050">
                  <a:solidFill>
                    <a:srgbClr val="1F497D">
                      <a:lumMod val="75000"/>
                    </a:srgbClr>
                  </a:solidFill>
                  <a:prstDash val="solid"/>
                </a:ln>
                <a:solidFill>
                  <a:srgbClr val="0070C0"/>
                </a:solidFill>
                <a:effectLst>
                  <a:outerShdw blurRad="50000" dist="50800" dir="7500000" algn="tl">
                    <a:srgbClr val="000000">
                      <a:shade val="5000"/>
                      <a:alpha val="35000"/>
                    </a:srgbClr>
                  </a:outerShdw>
                </a:effectLst>
                <a:latin typeface="Monotype Corsiva" pitchFamily="66" charset="0"/>
                <a:cs typeface="Arial" charset="0"/>
              </a:rPr>
              <a:t>МБОУ СОШ  с.Дзуарикау</a:t>
            </a:r>
            <a:endParaRPr lang="ru-RU" sz="6000" b="1" dirty="0">
              <a:ln w="19050">
                <a:solidFill>
                  <a:srgbClr val="1F497D">
                    <a:lumMod val="75000"/>
                  </a:srgbClr>
                </a:solidFill>
                <a:prstDash val="solid"/>
              </a:ln>
              <a:solidFill>
                <a:srgbClr val="0070C0"/>
              </a:solidFill>
              <a:effectLst>
                <a:outerShdw blurRad="50000" dist="50800" dir="7500000" algn="tl">
                  <a:srgbClr val="000000">
                    <a:shade val="5000"/>
                    <a:alpha val="35000"/>
                  </a:srgbClr>
                </a:outerShdw>
              </a:effectLst>
              <a:latin typeface="Monotype Corsiva" pitchFamily="66" charset="0"/>
              <a:cs typeface="Arial" charset="0"/>
            </a:endParaRPr>
          </a:p>
        </p:txBody>
      </p:sp>
      <p:sp>
        <p:nvSpPr>
          <p:cNvPr id="5" name="Прямоугольник 4"/>
          <p:cNvSpPr/>
          <p:nvPr/>
        </p:nvSpPr>
        <p:spPr>
          <a:xfrm>
            <a:off x="7749553" y="4345912"/>
            <a:ext cx="3242554" cy="1569660"/>
          </a:xfrm>
          <a:prstGeom prst="rect">
            <a:avLst/>
          </a:prstGeom>
        </p:spPr>
        <p:txBody>
          <a:bodyPr wrap="none">
            <a:spAutoFit/>
          </a:bodyPr>
          <a:lstStyle/>
          <a:p>
            <a:pPr lvl="0" algn="ctr" eaLnBrk="1" fontAlgn="auto" hangingPunct="1">
              <a:spcBef>
                <a:spcPts val="0"/>
              </a:spcBef>
              <a:spcAft>
                <a:spcPts val="0"/>
              </a:spcAft>
            </a:pPr>
            <a:r>
              <a:rPr lang="ru-RU" sz="4800"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Газета №1 </a:t>
            </a:r>
          </a:p>
          <a:p>
            <a:pPr lvl="0" algn="ctr" eaLnBrk="1" fontAlgn="auto" hangingPunct="1">
              <a:spcBef>
                <a:spcPts val="0"/>
              </a:spcBef>
              <a:spcAft>
                <a:spcPts val="0"/>
              </a:spcAft>
            </a:pPr>
            <a:r>
              <a:rPr lang="ru-RU" sz="4800"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январь </a:t>
            </a:r>
            <a:endParaRPr lang="ru-RU" sz="48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бъект 16"/>
          <p:cNvSpPr>
            <a:spLocks noGrp="1"/>
          </p:cNvSpPr>
          <p:nvPr>
            <p:ph idx="1"/>
          </p:nvPr>
        </p:nvSpPr>
        <p:spPr/>
        <p:txBody>
          <a:bodyPr>
            <a:normAutofit fontScale="92500" lnSpcReduction="20000"/>
          </a:bodyPr>
          <a:lstStyle/>
          <a:p>
            <a:pPr algn="ctr"/>
            <a:r>
              <a:rPr lang="ru-RU" i="1" dirty="0">
                <a:solidFill>
                  <a:schemeClr val="tx2">
                    <a:lumMod val="75000"/>
                  </a:schemeClr>
                </a:solidFill>
              </a:rPr>
              <a:t> Зима- волшебная пора. Она полна надежд. Думаю, что белоснежный, пушистый снег является олицетворением </a:t>
            </a:r>
            <a:r>
              <a:rPr lang="ru-RU" i="1" dirty="0" smtClean="0">
                <a:solidFill>
                  <a:schemeClr val="tx2">
                    <a:lumMod val="75000"/>
                  </a:schemeClr>
                </a:solidFill>
              </a:rPr>
              <a:t>начала </a:t>
            </a:r>
            <a:r>
              <a:rPr lang="ru-RU" i="1" dirty="0">
                <a:solidFill>
                  <a:schemeClr val="tx2">
                    <a:lumMod val="75000"/>
                  </a:schemeClr>
                </a:solidFill>
              </a:rPr>
              <a:t>новой жизни. Вперед, ребята</a:t>
            </a:r>
            <a:r>
              <a:rPr lang="ru-RU" i="1" dirty="0" smtClean="0">
                <a:solidFill>
                  <a:schemeClr val="tx2">
                    <a:lumMod val="75000"/>
                  </a:schemeClr>
                </a:solidFill>
              </a:rPr>
              <a:t>!</a:t>
            </a:r>
            <a:endParaRPr lang="en-US" i="1" dirty="0" smtClean="0">
              <a:solidFill>
                <a:schemeClr val="tx2">
                  <a:lumMod val="75000"/>
                </a:schemeClr>
              </a:solidFill>
            </a:endParaRPr>
          </a:p>
          <a:p>
            <a:pPr marL="0" indent="0" algn="ctr">
              <a:buNone/>
            </a:pPr>
            <a:r>
              <a:rPr lang="ru-RU" b="1" dirty="0">
                <a:solidFill>
                  <a:schemeClr val="accent1">
                    <a:lumMod val="50000"/>
                  </a:schemeClr>
                </a:solidFill>
              </a:rPr>
              <a:t>Берёза</a:t>
            </a:r>
            <a:endParaRPr lang="ru-RU" dirty="0">
              <a:solidFill>
                <a:schemeClr val="accent1">
                  <a:lumMod val="50000"/>
                </a:schemeClr>
              </a:solidFill>
            </a:endParaRPr>
          </a:p>
          <a:p>
            <a:pPr marL="0" indent="0" algn="ctr">
              <a:buNone/>
            </a:pPr>
            <a:r>
              <a:rPr lang="en-US" dirty="0" smtClean="0">
                <a:solidFill>
                  <a:schemeClr val="accent1">
                    <a:lumMod val="50000"/>
                  </a:schemeClr>
                </a:solidFill>
              </a:rPr>
              <a:t>  </a:t>
            </a:r>
            <a:r>
              <a:rPr lang="ru-RU" dirty="0" smtClean="0">
                <a:solidFill>
                  <a:schemeClr val="accent1">
                    <a:lumMod val="50000"/>
                  </a:schemeClr>
                </a:solidFill>
              </a:rPr>
              <a:t>Белая </a:t>
            </a:r>
            <a:r>
              <a:rPr lang="ru-RU" dirty="0">
                <a:solidFill>
                  <a:schemeClr val="accent1">
                    <a:lumMod val="50000"/>
                  </a:schemeClr>
                </a:solidFill>
              </a:rPr>
              <a:t>береза под моим окном</a:t>
            </a:r>
            <a:br>
              <a:rPr lang="ru-RU" dirty="0">
                <a:solidFill>
                  <a:schemeClr val="accent1">
                    <a:lumMod val="50000"/>
                  </a:schemeClr>
                </a:solidFill>
              </a:rPr>
            </a:br>
            <a:r>
              <a:rPr lang="ru-RU" dirty="0">
                <a:solidFill>
                  <a:schemeClr val="accent1">
                    <a:lumMod val="50000"/>
                  </a:schemeClr>
                </a:solidFill>
              </a:rPr>
              <a:t>Принакрылась снегом, точно серебром.</a:t>
            </a:r>
            <a:br>
              <a:rPr lang="ru-RU" dirty="0">
                <a:solidFill>
                  <a:schemeClr val="accent1">
                    <a:lumMod val="50000"/>
                  </a:schemeClr>
                </a:solidFill>
              </a:rPr>
            </a:br>
            <a:r>
              <a:rPr lang="ru-RU" dirty="0">
                <a:solidFill>
                  <a:schemeClr val="accent1">
                    <a:lumMod val="50000"/>
                  </a:schemeClr>
                </a:solidFill>
              </a:rPr>
              <a:t>На пушистых ветках снежною каймой</a:t>
            </a:r>
            <a:br>
              <a:rPr lang="ru-RU" dirty="0">
                <a:solidFill>
                  <a:schemeClr val="accent1">
                    <a:lumMod val="50000"/>
                  </a:schemeClr>
                </a:solidFill>
              </a:rPr>
            </a:br>
            <a:r>
              <a:rPr lang="ru-RU" dirty="0">
                <a:solidFill>
                  <a:schemeClr val="accent1">
                    <a:lumMod val="50000"/>
                  </a:schemeClr>
                </a:solidFill>
              </a:rPr>
              <a:t>Распустились кисти белой бахромой.</a:t>
            </a:r>
            <a:br>
              <a:rPr lang="ru-RU" dirty="0">
                <a:solidFill>
                  <a:schemeClr val="accent1">
                    <a:lumMod val="50000"/>
                  </a:schemeClr>
                </a:solidFill>
              </a:rPr>
            </a:br>
            <a:r>
              <a:rPr lang="ru-RU" dirty="0">
                <a:solidFill>
                  <a:schemeClr val="accent1">
                    <a:lumMod val="50000"/>
                  </a:schemeClr>
                </a:solidFill>
              </a:rPr>
              <a:t>И стоит береза в сонной тишине,</a:t>
            </a:r>
            <a:br>
              <a:rPr lang="ru-RU" dirty="0">
                <a:solidFill>
                  <a:schemeClr val="accent1">
                    <a:lumMod val="50000"/>
                  </a:schemeClr>
                </a:solidFill>
              </a:rPr>
            </a:br>
            <a:r>
              <a:rPr lang="ru-RU" dirty="0">
                <a:solidFill>
                  <a:schemeClr val="accent1">
                    <a:lumMod val="50000"/>
                  </a:schemeClr>
                </a:solidFill>
              </a:rPr>
              <a:t>И горят снежинки в золотом огне.</a:t>
            </a:r>
            <a:br>
              <a:rPr lang="ru-RU" dirty="0">
                <a:solidFill>
                  <a:schemeClr val="accent1">
                    <a:lumMod val="50000"/>
                  </a:schemeClr>
                </a:solidFill>
              </a:rPr>
            </a:br>
            <a:r>
              <a:rPr lang="ru-RU" dirty="0">
                <a:solidFill>
                  <a:schemeClr val="accent1">
                    <a:lumMod val="50000"/>
                  </a:schemeClr>
                </a:solidFill>
              </a:rPr>
              <a:t>А заря, лениво обходя кругом,</a:t>
            </a:r>
            <a:br>
              <a:rPr lang="ru-RU" dirty="0">
                <a:solidFill>
                  <a:schemeClr val="accent1">
                    <a:lumMod val="50000"/>
                  </a:schemeClr>
                </a:solidFill>
              </a:rPr>
            </a:br>
            <a:r>
              <a:rPr lang="ru-RU" dirty="0">
                <a:solidFill>
                  <a:schemeClr val="accent1">
                    <a:lumMod val="50000"/>
                  </a:schemeClr>
                </a:solidFill>
              </a:rPr>
              <a:t>Обсыпает ветки новым серебром.</a:t>
            </a:r>
            <a:br>
              <a:rPr lang="ru-RU" dirty="0">
                <a:solidFill>
                  <a:schemeClr val="accent1">
                    <a:lumMod val="50000"/>
                  </a:schemeClr>
                </a:solidFill>
              </a:rPr>
            </a:br>
            <a:r>
              <a:rPr lang="ru-RU" i="1" dirty="0">
                <a:solidFill>
                  <a:schemeClr val="accent1">
                    <a:lumMod val="50000"/>
                  </a:schemeClr>
                </a:solidFill>
              </a:rPr>
              <a:t>Сергей Есенин</a:t>
            </a:r>
            <a:endParaRPr lang="ru-RU" dirty="0">
              <a:solidFill>
                <a:schemeClr val="accent1">
                  <a:lumMod val="50000"/>
                </a:schemeClr>
              </a:solidFill>
            </a:endParaRPr>
          </a:p>
          <a:p>
            <a:pPr marL="0" indent="0" algn="ctr">
              <a:buNone/>
            </a:pPr>
            <a:endParaRPr lang="ru-RU" i="1" dirty="0"/>
          </a:p>
        </p:txBody>
      </p:sp>
      <p:sp>
        <p:nvSpPr>
          <p:cNvPr id="16" name="Заголовок 15"/>
          <p:cNvSpPr>
            <a:spLocks noGrp="1"/>
          </p:cNvSpPr>
          <p:nvPr>
            <p:ph type="title"/>
          </p:nvPr>
        </p:nvSpPr>
        <p:spPr/>
        <p:txBody>
          <a:bodyPr/>
          <a:lstStyle/>
          <a:p>
            <a:pPr algn="ctr"/>
            <a:r>
              <a:rPr lang="ru-RU" dirty="0" smtClean="0">
                <a:solidFill>
                  <a:srgbClr val="3009D7"/>
                </a:solidFill>
              </a:rPr>
              <a:t>От редактора</a:t>
            </a:r>
            <a:endParaRPr lang="ru-RU" dirty="0">
              <a:solidFill>
                <a:srgbClr val="3009D7"/>
              </a:solidFill>
            </a:endParaRPr>
          </a:p>
        </p:txBody>
      </p:sp>
    </p:spTree>
    <p:extLst>
      <p:ext uri="{BB962C8B-B14F-4D97-AF65-F5344CB8AC3E}">
        <p14:creationId xmlns:p14="http://schemas.microsoft.com/office/powerpoint/2010/main" val="1410230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idx="1"/>
          </p:nvPr>
        </p:nvSpPr>
        <p:spPr/>
        <p:txBody>
          <a:bodyPr/>
          <a:lstStyle/>
          <a:p>
            <a:pPr marL="0" indent="0" algn="ctr">
              <a:buNone/>
            </a:pPr>
            <a:r>
              <a:rPr lang="ru-RU" dirty="0">
                <a:solidFill>
                  <a:schemeClr val="accent6">
                    <a:lumMod val="75000"/>
                  </a:schemeClr>
                </a:solidFill>
                <a:latin typeface="Times New Roman" pitchFamily="18" charset="0"/>
                <a:cs typeface="Times New Roman" pitchFamily="18" charset="0"/>
              </a:rPr>
              <a:t>Рождество - великий день всего христианского мира - издавна сопровождалось красочными народными обычаями. Во многих странах, как и в России, его считали одним из главных семейных праздников. Рождество Христово слилось с древним славянским обрядом - Святками. Святочные обряды со временем превратились в рождественские. Рождество православная семья ждала весь год, подготовка была к нему основательной. Шесть недель до Рождества постились, ели рыбу. Кто побогаче - белугу, осетрину, судака; кто по беднее - селедку, сома, леща. В России было много любой рыбы. Зато на рождество все ели свинину.</a:t>
            </a:r>
          </a:p>
          <a:p>
            <a:pPr marL="0" indent="0">
              <a:buNone/>
            </a:pPr>
            <a:endParaRPr lang="ru-RU" dirty="0">
              <a:solidFill>
                <a:schemeClr val="accent6">
                  <a:lumMod val="75000"/>
                </a:schemeClr>
              </a:solidFill>
            </a:endParaRPr>
          </a:p>
        </p:txBody>
      </p:sp>
      <p:sp>
        <p:nvSpPr>
          <p:cNvPr id="14" name="Заголовок 13"/>
          <p:cNvSpPr>
            <a:spLocks noGrp="1"/>
          </p:cNvSpPr>
          <p:nvPr>
            <p:ph type="title"/>
          </p:nvPr>
        </p:nvSpPr>
        <p:spPr>
          <a:xfrm>
            <a:off x="838200" y="613954"/>
            <a:ext cx="10515600" cy="1076734"/>
          </a:xfrm>
        </p:spPr>
        <p:txBody>
          <a:bodyPr>
            <a:normAutofit fontScale="90000"/>
          </a:bodyPr>
          <a:lstStyle/>
          <a:p>
            <a:pPr algn="ctr"/>
            <a:r>
              <a:rPr lang="ru-RU" b="1" spc="50" dirty="0">
                <a:ln w="11430"/>
                <a:solidFill>
                  <a:schemeClr val="accent1"/>
                </a:solidFill>
                <a:effectLst>
                  <a:outerShdw blurRad="76200" dist="50800" dir="5400000" algn="tl" rotWithShape="0">
                    <a:srgbClr val="000000">
                      <a:alpha val="65000"/>
                    </a:srgbClr>
                  </a:outerShdw>
                </a:effectLst>
              </a:rPr>
              <a:t>Рождество</a:t>
            </a:r>
            <a:br>
              <a:rPr lang="ru-RU" b="1" spc="50" dirty="0">
                <a:ln w="11430"/>
                <a:solidFill>
                  <a:schemeClr val="accent1"/>
                </a:solidFill>
                <a:effectLst>
                  <a:outerShdw blurRad="76200" dist="50800" dir="5400000" algn="tl" rotWithShape="0">
                    <a:srgbClr val="000000">
                      <a:alpha val="65000"/>
                    </a:srgbClr>
                  </a:outerShdw>
                </a:effectLst>
              </a:rPr>
            </a:br>
            <a:endParaRPr lang="ru-RU" b="1" dirty="0">
              <a:solidFill>
                <a:schemeClr val="accent1"/>
              </a:solidFill>
            </a:endParaRPr>
          </a:p>
        </p:txBody>
      </p:sp>
    </p:spTree>
    <p:extLst>
      <p:ext uri="{BB962C8B-B14F-4D97-AF65-F5344CB8AC3E}">
        <p14:creationId xmlns:p14="http://schemas.microsoft.com/office/powerpoint/2010/main" val="1555257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ru-RU" dirty="0"/>
              <a:t>В декабре 2018 года отделом гражданско-патриотического воспитания ЦЭВД «Творчество» (руководитель Беляев Виктор Семенович), советом Движения юных миротворцев стран СНГ в РСО – Алания был запланирован и проведен открытый конкурс "Мисс-миротворец 2018", приуроченный   к году добровольца в России и 20-летию миротворческой деятельности в странах СНГ.     При определении «Мисс миротворец - 2018», участницы выбирались по нравственным качествам, по их добрым поступкам, за активное участие в миротворческих, добровольческих делах Движения юных миротворцев стран СНГ и  в Междисциплинарной программе «Сеть школ мира».     По итогам конкурса «Мисс миротворец - 2018» по РСО-Алания 30 победительниц награждены Дипломами «Мисс миротворец – 2018». Среди них – активистка юный миротворец </a:t>
            </a:r>
            <a:r>
              <a:rPr lang="ru-RU" dirty="0" err="1"/>
              <a:t>Гаджинова</a:t>
            </a:r>
            <a:r>
              <a:rPr lang="ru-RU" dirty="0"/>
              <a:t> Александра, ученица 8 класса.     Также был издан календарь на 2019 год с фотографиями участниц.</a:t>
            </a:r>
          </a:p>
        </p:txBody>
      </p:sp>
      <p:sp>
        <p:nvSpPr>
          <p:cNvPr id="3" name="Заголовок 2"/>
          <p:cNvSpPr>
            <a:spLocks noGrp="1"/>
          </p:cNvSpPr>
          <p:nvPr>
            <p:ph type="title"/>
          </p:nvPr>
        </p:nvSpPr>
        <p:spPr/>
        <p:txBody>
          <a:bodyPr/>
          <a:lstStyle/>
          <a:p>
            <a:pPr algn="ctr"/>
            <a:r>
              <a:rPr lang="ru-RU" b="1" dirty="0" smtClean="0">
                <a:solidFill>
                  <a:schemeClr val="accent6">
                    <a:lumMod val="75000"/>
                  </a:schemeClr>
                </a:solidFill>
              </a:rPr>
              <a:t>Школьные события</a:t>
            </a:r>
            <a:endParaRPr lang="ru-RU" b="1" dirty="0">
              <a:solidFill>
                <a:schemeClr val="accent6">
                  <a:lumMod val="75000"/>
                </a:schemeClr>
              </a:solidFill>
            </a:endParaRPr>
          </a:p>
        </p:txBody>
      </p:sp>
    </p:spTree>
    <p:extLst>
      <p:ext uri="{BB962C8B-B14F-4D97-AF65-F5344CB8AC3E}">
        <p14:creationId xmlns:p14="http://schemas.microsoft.com/office/powerpoint/2010/main" val="364856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38200" y="1419367"/>
            <a:ext cx="10515600" cy="4757596"/>
          </a:xfrm>
        </p:spPr>
        <p:txBody>
          <a:bodyPr>
            <a:normAutofit fontScale="62500" lnSpcReduction="20000"/>
          </a:bodyPr>
          <a:lstStyle/>
          <a:p>
            <a:pPr marL="0" indent="0">
              <a:lnSpc>
                <a:spcPct val="120000"/>
              </a:lnSpc>
              <a:buNone/>
            </a:pPr>
            <a:r>
              <a:rPr lang="ru-RU" dirty="0" smtClean="0"/>
              <a:t>Портал </a:t>
            </a:r>
            <a:r>
              <a:rPr lang="ru-RU" dirty="0"/>
              <a:t>"</a:t>
            </a:r>
            <a:r>
              <a:rPr lang="ru-RU" dirty="0" err="1"/>
              <a:t>ПроеКТОриЯ"совместно</a:t>
            </a:r>
            <a:r>
              <a:rPr lang="ru-RU" dirty="0"/>
              <a:t> с Министерством просвещения РФ продолжило   работу по профессиональной  навигации школьников посредством проведения Всероссийских открытых уроков. С января по май 2019 года  старшеклассников нашей школы ждет  8 открытых уроков.  Они нацелены  на знакомство обучающихся 8-9 классов с передовыми индустриями и перспективными профессиями, достижениями отечественной науки и экономики. Открытые уроки организуются в интерактивном формате с участием ведущих индустриальных экспертов и бизнес-лидеров.           24 января  состоялся первый урок «Проснулся утром – убери свою планету», посвященный  проблеме сортировки мусора и экологическим профессиям. Ребята узнали очень много  полезного о том, что нас ждет в будущем Даты проведения Всероссийских открытых уроков:1)	24 января 2019 г.2)	07 февраля 2019 г.3)	21 февраля 2019 г.4)	14 марта 2019 г.5)	28 марта 2019 г.6)	11 апреля 2019 г.7)	25 апреля 2019 г.8)	16 мая 2019 г.                                                           </a:t>
            </a:r>
            <a:endParaRPr lang="ru-RU" dirty="0" smtClean="0"/>
          </a:p>
          <a:p>
            <a:pPr marL="0" indent="0">
              <a:lnSpc>
                <a:spcPct val="120000"/>
              </a:lnSpc>
              <a:buNone/>
            </a:pPr>
            <a:endParaRPr lang="ru-RU" dirty="0"/>
          </a:p>
          <a:p>
            <a:pPr marL="0" indent="0">
              <a:lnSpc>
                <a:spcPct val="120000"/>
              </a:lnSpc>
              <a:buNone/>
            </a:pPr>
            <a:r>
              <a:rPr lang="ru-RU" dirty="0" smtClean="0"/>
              <a:t>  </a:t>
            </a:r>
            <a:r>
              <a:rPr lang="ru-RU" dirty="0"/>
              <a:t>(Организовала просмотр онлайн урока  </a:t>
            </a:r>
            <a:r>
              <a:rPr lang="ru-RU" dirty="0" smtClean="0"/>
              <a:t>классный </a:t>
            </a:r>
            <a:r>
              <a:rPr lang="ru-RU" dirty="0"/>
              <a:t>руководитель 10 класса </a:t>
            </a:r>
            <a:r>
              <a:rPr lang="ru-RU" dirty="0" err="1"/>
              <a:t>Кочиева</a:t>
            </a:r>
            <a:r>
              <a:rPr lang="ru-RU" dirty="0"/>
              <a:t> Б.И.)</a:t>
            </a:r>
          </a:p>
        </p:txBody>
      </p:sp>
      <p:sp>
        <p:nvSpPr>
          <p:cNvPr id="3" name="Заголовок 2"/>
          <p:cNvSpPr>
            <a:spLocks noGrp="1"/>
          </p:cNvSpPr>
          <p:nvPr>
            <p:ph type="title"/>
          </p:nvPr>
        </p:nvSpPr>
        <p:spPr/>
        <p:txBody>
          <a:bodyPr/>
          <a:lstStyle/>
          <a:p>
            <a:pPr algn="ctr"/>
            <a:r>
              <a:rPr lang="ru-RU" b="1" dirty="0" smtClean="0">
                <a:solidFill>
                  <a:schemeClr val="accent6">
                    <a:lumMod val="75000"/>
                  </a:schemeClr>
                </a:solidFill>
              </a:rPr>
              <a:t>Школьные события</a:t>
            </a:r>
            <a:endParaRPr lang="ru-RU" b="1" dirty="0">
              <a:solidFill>
                <a:schemeClr val="accent6">
                  <a:lumMod val="75000"/>
                </a:schemeClr>
              </a:solidFill>
            </a:endParaRPr>
          </a:p>
        </p:txBody>
      </p:sp>
    </p:spTree>
    <p:extLst>
      <p:ext uri="{BB962C8B-B14F-4D97-AF65-F5344CB8AC3E}">
        <p14:creationId xmlns:p14="http://schemas.microsoft.com/office/powerpoint/2010/main" val="9281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0" indent="0">
              <a:buNone/>
            </a:pPr>
            <a:r>
              <a:rPr lang="ru-RU" dirty="0" smtClean="0"/>
              <a:t>28  </a:t>
            </a:r>
            <a:r>
              <a:rPr lang="ru-RU" dirty="0"/>
              <a:t>января   в 5-11  классах  лекторская группа музея провела  мини-лекции, посвященные дню  75-летия снятия Блокады Ленинграда. Лекции  сопровождались  показом видеоролика  с кадрами  блокадного Ленинграда, была показана   Дорога жизни, соединяющая Ленинград с "большой землёй". Прочли дневник школьницы Тани Савичевой, который стал одним из символов ВОВ, как и метроном, под звуки которого протекала жизнь города.										                             "Слава и тебе, великий город,  Сливший воедино фронт и тыл.  В небывалых трудностях который Выстоял. Сражался. Победил"</a:t>
            </a:r>
          </a:p>
        </p:txBody>
      </p:sp>
      <p:sp>
        <p:nvSpPr>
          <p:cNvPr id="3" name="Заголовок 2"/>
          <p:cNvSpPr>
            <a:spLocks noGrp="1"/>
          </p:cNvSpPr>
          <p:nvPr>
            <p:ph type="title"/>
          </p:nvPr>
        </p:nvSpPr>
        <p:spPr/>
        <p:txBody>
          <a:bodyPr/>
          <a:lstStyle/>
          <a:p>
            <a:pPr algn="ctr"/>
            <a:r>
              <a:rPr lang="ru-RU" b="1" i="1" dirty="0" smtClean="0">
                <a:solidFill>
                  <a:schemeClr val="accent6">
                    <a:lumMod val="75000"/>
                  </a:schemeClr>
                </a:solidFill>
              </a:rPr>
              <a:t>Школьные события</a:t>
            </a:r>
            <a:endParaRPr lang="ru-RU" b="1" i="1" dirty="0">
              <a:solidFill>
                <a:schemeClr val="accent6">
                  <a:lumMod val="75000"/>
                </a:schemeClr>
              </a:solidFill>
            </a:endParaRPr>
          </a:p>
        </p:txBody>
      </p:sp>
    </p:spTree>
    <p:extLst>
      <p:ext uri="{BB962C8B-B14F-4D97-AF65-F5344CB8AC3E}">
        <p14:creationId xmlns:p14="http://schemas.microsoft.com/office/powerpoint/2010/main" val="239932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60267" y="5003074"/>
            <a:ext cx="10683241" cy="1267097"/>
          </a:xfrm>
        </p:spPr>
        <p:txBody>
          <a:bodyPr>
            <a:normAutofit fontScale="70000" lnSpcReduction="20000"/>
          </a:bodyPr>
          <a:lstStyle/>
          <a:p>
            <a:pPr marL="0" indent="0">
              <a:buNone/>
            </a:pPr>
            <a:r>
              <a:rPr lang="ru-RU" dirty="0" err="1" smtClean="0">
                <a:latin typeface="Times New Roman" pitchFamily="18" charset="0"/>
                <a:cs typeface="Times New Roman" pitchFamily="18" charset="0"/>
              </a:rPr>
              <a:t>Мадина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Келехсаева</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простая добрая девочка. Свой спортивный путь она начала в 13 лет. </a:t>
            </a:r>
          </a:p>
          <a:p>
            <a:pPr marL="0" indent="0">
              <a:buNone/>
            </a:pPr>
            <a:r>
              <a:rPr lang="ru-RU" dirty="0" smtClean="0">
                <a:latin typeface="Times New Roman" pitchFamily="18" charset="0"/>
                <a:cs typeface="Times New Roman" pitchFamily="18" charset="0"/>
              </a:rPr>
              <a:t>Несколько дней назад в </a:t>
            </a:r>
            <a:r>
              <a:rPr lang="ru-RU" dirty="0" err="1" smtClean="0">
                <a:latin typeface="Times New Roman" pitchFamily="18" charset="0"/>
                <a:cs typeface="Times New Roman" pitchFamily="18" charset="0"/>
              </a:rPr>
              <a:t>г.Старый</a:t>
            </a:r>
            <a:r>
              <a:rPr lang="ru-RU" dirty="0" smtClean="0">
                <a:latin typeface="Times New Roman" pitchFamily="18" charset="0"/>
                <a:cs typeface="Times New Roman" pitchFamily="18" charset="0"/>
              </a:rPr>
              <a:t> Оскол проходило первенство России по тяжелой атлетике. Она выступала в весовой категории  64 кг. Ее результат 188 кг (80+108).</a:t>
            </a:r>
          </a:p>
          <a:p>
            <a:pPr marL="0" indent="0">
              <a:buNone/>
            </a:pPr>
            <a:r>
              <a:rPr lang="ru-RU" dirty="0" smtClean="0">
                <a:latin typeface="Times New Roman" pitchFamily="18" charset="0"/>
                <a:cs typeface="Times New Roman" pitchFamily="18" charset="0"/>
              </a:rPr>
              <a:t>Напомним, что </a:t>
            </a:r>
            <a:r>
              <a:rPr lang="ru-RU" dirty="0" err="1" smtClean="0">
                <a:latin typeface="Times New Roman" pitchFamily="18" charset="0"/>
                <a:cs typeface="Times New Roman" pitchFamily="18" charset="0"/>
              </a:rPr>
              <a:t>Мадина</a:t>
            </a:r>
            <a:r>
              <a:rPr lang="ru-RU" dirty="0" smtClean="0">
                <a:latin typeface="Times New Roman" pitchFamily="18" charset="0"/>
                <a:cs typeface="Times New Roman" pitchFamily="18" charset="0"/>
              </a:rPr>
              <a:t> в третий раз стала чемпионкой России.</a:t>
            </a:r>
          </a:p>
          <a:p>
            <a:pPr marL="0" indent="0">
              <a:buNone/>
            </a:pPr>
            <a:endParaRPr lang="ru-RU" dirty="0"/>
          </a:p>
        </p:txBody>
      </p:sp>
      <p:sp>
        <p:nvSpPr>
          <p:cNvPr id="3" name="Заголовок 2"/>
          <p:cNvSpPr>
            <a:spLocks noGrp="1"/>
          </p:cNvSpPr>
          <p:nvPr>
            <p:ph type="title"/>
          </p:nvPr>
        </p:nvSpPr>
        <p:spPr/>
        <p:txBody>
          <a:bodyPr/>
          <a:lstStyle/>
          <a:p>
            <a:pPr algn="ctr"/>
            <a:r>
              <a:rPr lang="ru-RU" b="1" dirty="0" smtClean="0">
                <a:solidFill>
                  <a:srgbClr val="FF0000"/>
                </a:solidFill>
              </a:rPr>
              <a:t>Наша чемпионка</a:t>
            </a:r>
            <a:endParaRPr lang="ru-RU" b="1" dirty="0">
              <a:solidFill>
                <a:srgbClr val="FF0000"/>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5861"/>
          <a:stretch/>
        </p:blipFill>
        <p:spPr>
          <a:xfrm>
            <a:off x="1338139" y="1436914"/>
            <a:ext cx="4422581" cy="3461657"/>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5906" r="3342" b="5142"/>
          <a:stretch/>
        </p:blipFill>
        <p:spPr>
          <a:xfrm rot="16200000">
            <a:off x="7169309" y="896381"/>
            <a:ext cx="3194493" cy="4809885"/>
          </a:xfrm>
          <a:prstGeom prst="rect">
            <a:avLst/>
          </a:prstGeom>
        </p:spPr>
      </p:pic>
    </p:spTree>
    <p:extLst>
      <p:ext uri="{BB962C8B-B14F-4D97-AF65-F5344CB8AC3E}">
        <p14:creationId xmlns:p14="http://schemas.microsoft.com/office/powerpoint/2010/main" val="83280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91794" y="1825625"/>
            <a:ext cx="5162006" cy="4351338"/>
          </a:xfrm>
        </p:spPr>
        <p:txBody>
          <a:bodyPr>
            <a:normAutofit fontScale="92500" lnSpcReduction="20000"/>
          </a:bodyPr>
          <a:lstStyle/>
          <a:p>
            <a:pPr lvl="0"/>
            <a:r>
              <a:rPr lang="ru-RU" i="1" u="sng" dirty="0">
                <a:solidFill>
                  <a:srgbClr val="FF0000"/>
                </a:solidFill>
                <a:latin typeface="Times New Roman" pitchFamily="18" charset="0"/>
                <a:cs typeface="Times New Roman" pitchFamily="18" charset="0"/>
              </a:rPr>
              <a:t>Учредитель: </a:t>
            </a:r>
            <a:r>
              <a:rPr lang="ru-RU" i="1" u="sng" dirty="0" smtClean="0">
                <a:solidFill>
                  <a:srgbClr val="7030A0"/>
                </a:solidFill>
                <a:latin typeface="Times New Roman" pitchFamily="18" charset="0"/>
                <a:cs typeface="Times New Roman" pitchFamily="18" charset="0"/>
              </a:rPr>
              <a:t>МБОУ </a:t>
            </a:r>
            <a:r>
              <a:rPr lang="ru-RU" i="1" u="sng" dirty="0">
                <a:solidFill>
                  <a:srgbClr val="7030A0"/>
                </a:solidFill>
                <a:latin typeface="Times New Roman" pitchFamily="18" charset="0"/>
                <a:cs typeface="Times New Roman" pitchFamily="18" charset="0"/>
              </a:rPr>
              <a:t>СОШ с.Дзуарикау</a:t>
            </a:r>
          </a:p>
          <a:p>
            <a:pPr lvl="0"/>
            <a:r>
              <a:rPr lang="ru-RU" i="1" u="sng" dirty="0">
                <a:solidFill>
                  <a:srgbClr val="FF0000"/>
                </a:solidFill>
                <a:latin typeface="Times New Roman" pitchFamily="18" charset="0"/>
                <a:cs typeface="Times New Roman" pitchFamily="18" charset="0"/>
              </a:rPr>
              <a:t>Редактор: </a:t>
            </a:r>
            <a:r>
              <a:rPr lang="ru-RU" i="1" dirty="0">
                <a:solidFill>
                  <a:srgbClr val="7030A0"/>
                </a:solidFill>
                <a:latin typeface="Times New Roman" pitchFamily="18" charset="0"/>
                <a:cs typeface="Times New Roman" pitchFamily="18" charset="0"/>
              </a:rPr>
              <a:t>учитель русского языка и литературы </a:t>
            </a:r>
          </a:p>
          <a:p>
            <a:pPr lvl="0"/>
            <a:r>
              <a:rPr lang="ru-RU" i="1" dirty="0">
                <a:solidFill>
                  <a:srgbClr val="7030A0"/>
                </a:solidFill>
                <a:latin typeface="Times New Roman" pitchFamily="18" charset="0"/>
                <a:cs typeface="Times New Roman" pitchFamily="18" charset="0"/>
              </a:rPr>
              <a:t>Темирова С.М.</a:t>
            </a:r>
          </a:p>
          <a:p>
            <a:pPr lvl="0"/>
            <a:r>
              <a:rPr lang="ru-RU" i="1" u="sng" dirty="0">
                <a:solidFill>
                  <a:srgbClr val="FF0000"/>
                </a:solidFill>
                <a:latin typeface="Times New Roman" pitchFamily="18" charset="0"/>
                <a:cs typeface="Times New Roman" pitchFamily="18" charset="0"/>
              </a:rPr>
              <a:t>Корреспонденты :</a:t>
            </a:r>
          </a:p>
          <a:p>
            <a:pPr lvl="0"/>
            <a:r>
              <a:rPr lang="ru-RU" i="1" dirty="0" err="1">
                <a:solidFill>
                  <a:srgbClr val="7030A0"/>
                </a:solidFill>
                <a:latin typeface="Times New Roman" pitchFamily="18" charset="0"/>
                <a:cs typeface="Times New Roman" pitchFamily="18" charset="0"/>
              </a:rPr>
              <a:t>Дзебоева</a:t>
            </a:r>
            <a:r>
              <a:rPr lang="ru-RU" i="1" dirty="0">
                <a:solidFill>
                  <a:srgbClr val="7030A0"/>
                </a:solidFill>
                <a:latin typeface="Times New Roman" pitchFamily="18" charset="0"/>
                <a:cs typeface="Times New Roman" pitchFamily="18" charset="0"/>
              </a:rPr>
              <a:t> И.</a:t>
            </a:r>
          </a:p>
          <a:p>
            <a:pPr lvl="0"/>
            <a:r>
              <a:rPr lang="ru-RU" i="1" dirty="0" err="1">
                <a:solidFill>
                  <a:srgbClr val="7030A0"/>
                </a:solidFill>
                <a:latin typeface="Times New Roman" pitchFamily="18" charset="0"/>
                <a:cs typeface="Times New Roman" pitchFamily="18" charset="0"/>
              </a:rPr>
              <a:t>Габулова</a:t>
            </a:r>
            <a:r>
              <a:rPr lang="ru-RU" i="1" dirty="0">
                <a:solidFill>
                  <a:srgbClr val="7030A0"/>
                </a:solidFill>
                <a:latin typeface="Times New Roman" pitchFamily="18" charset="0"/>
                <a:cs typeface="Times New Roman" pitchFamily="18" charset="0"/>
              </a:rPr>
              <a:t> К.</a:t>
            </a:r>
          </a:p>
          <a:p>
            <a:pPr lvl="0">
              <a:defRPr/>
            </a:pPr>
            <a:r>
              <a:rPr lang="ru-RU" i="1" u="sng" dirty="0">
                <a:solidFill>
                  <a:srgbClr val="FF0000"/>
                </a:solidFill>
                <a:latin typeface="Times New Roman" pitchFamily="18" charset="0"/>
                <a:cs typeface="Times New Roman" pitchFamily="18" charset="0"/>
              </a:rPr>
              <a:t>адрес:</a:t>
            </a:r>
            <a:r>
              <a:rPr lang="ru-RU" i="1" u="sng" dirty="0">
                <a:solidFill>
                  <a:srgbClr val="FFFF00"/>
                </a:solidFill>
                <a:latin typeface="Times New Roman" pitchFamily="18" charset="0"/>
                <a:cs typeface="Times New Roman" pitchFamily="18" charset="0"/>
              </a:rPr>
              <a:t> </a:t>
            </a:r>
            <a:r>
              <a:rPr lang="ru-RU" i="1" dirty="0">
                <a:solidFill>
                  <a:srgbClr val="7030A0"/>
                </a:solidFill>
                <a:latin typeface="Times New Roman" pitchFamily="18" charset="0"/>
                <a:cs typeface="Times New Roman" pitchFamily="18" charset="0"/>
              </a:rPr>
              <a:t>с.Дзуарикау. </a:t>
            </a:r>
            <a:r>
              <a:rPr lang="ru-RU" i="1" dirty="0" err="1">
                <a:solidFill>
                  <a:srgbClr val="7030A0"/>
                </a:solidFill>
                <a:latin typeface="Times New Roman" pitchFamily="18" charset="0"/>
                <a:cs typeface="Times New Roman" pitchFamily="18" charset="0"/>
              </a:rPr>
              <a:t>Ул.Бр.Газдановых</a:t>
            </a:r>
            <a:r>
              <a:rPr lang="ru-RU" i="1" dirty="0">
                <a:solidFill>
                  <a:srgbClr val="7030A0"/>
                </a:solidFill>
                <a:latin typeface="Times New Roman" pitchFamily="18" charset="0"/>
                <a:cs typeface="Times New Roman" pitchFamily="18" charset="0"/>
              </a:rPr>
              <a:t> 11. </a:t>
            </a:r>
          </a:p>
          <a:p>
            <a:pPr lvl="0">
              <a:defRPr/>
            </a:pPr>
            <a:r>
              <a:rPr lang="ru-RU" i="1" dirty="0">
                <a:solidFill>
                  <a:srgbClr val="FF0000"/>
                </a:solidFill>
                <a:latin typeface="Times New Roman" pitchFamily="18" charset="0"/>
                <a:cs typeface="Times New Roman" pitchFamily="18" charset="0"/>
              </a:rPr>
              <a:t>адрес </a:t>
            </a:r>
            <a:r>
              <a:rPr lang="ru-RU" i="1" dirty="0">
                <a:solidFill>
                  <a:srgbClr val="F14124"/>
                </a:solidFill>
                <a:latin typeface="Times New Roman" pitchFamily="18" charset="0"/>
                <a:cs typeface="Times New Roman" pitchFamily="18" charset="0"/>
              </a:rPr>
              <a:t>сайта </a:t>
            </a:r>
            <a:r>
              <a:rPr lang="en-US" i="1" dirty="0">
                <a:solidFill>
                  <a:srgbClr val="7030A0"/>
                </a:solidFill>
                <a:latin typeface="Times New Roman" pitchFamily="18" charset="0"/>
                <a:cs typeface="Times New Roman" pitchFamily="18" charset="0"/>
                <a:hlinkClick r:id="rId2"/>
              </a:rPr>
              <a:t>www.dzuarikau.osedu2.ru</a:t>
            </a:r>
            <a:endParaRPr lang="ru-RU" i="1" dirty="0">
              <a:solidFill>
                <a:srgbClr val="7030A0"/>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a:xfrm>
            <a:off x="1700349" y="848451"/>
            <a:ext cx="4347754" cy="1325563"/>
          </a:xfrm>
        </p:spPr>
        <p:txBody>
          <a:bodyPr/>
          <a:lstStyle/>
          <a:p>
            <a:r>
              <a:rPr lang="ru-RU" b="1" i="1" dirty="0" smtClean="0">
                <a:solidFill>
                  <a:srgbClr val="BC0FD6"/>
                </a:solidFill>
              </a:rPr>
              <a:t>Рубрики</a:t>
            </a:r>
            <a:endParaRPr lang="ru-RU" b="1" i="1" dirty="0">
              <a:solidFill>
                <a:srgbClr val="BC0FD6"/>
              </a:solidFill>
            </a:endParaRPr>
          </a:p>
        </p:txBody>
      </p:sp>
      <p:sp>
        <p:nvSpPr>
          <p:cNvPr id="4" name="TextBox 3"/>
          <p:cNvSpPr txBox="1"/>
          <p:nvPr/>
        </p:nvSpPr>
        <p:spPr>
          <a:xfrm>
            <a:off x="1110343" y="2638697"/>
            <a:ext cx="2560320" cy="584775"/>
          </a:xfrm>
          <a:prstGeom prst="rect">
            <a:avLst/>
          </a:prstGeom>
          <a:solidFill>
            <a:srgbClr val="FFFF00"/>
          </a:solidFill>
          <a:ln w="38100">
            <a:solidFill>
              <a:schemeClr val="accent1"/>
            </a:solidFill>
          </a:ln>
        </p:spPr>
        <p:txBody>
          <a:bodyPr wrap="square" rtlCol="0">
            <a:spAutoFit/>
          </a:bodyPr>
          <a:lstStyle/>
          <a:p>
            <a:r>
              <a:rPr lang="ru-RU" sz="3200" dirty="0" smtClean="0">
                <a:solidFill>
                  <a:srgbClr val="FF0000"/>
                </a:solidFill>
              </a:rPr>
              <a:t>От редактора</a:t>
            </a:r>
            <a:endParaRPr lang="ru-RU" sz="3200" dirty="0">
              <a:solidFill>
                <a:srgbClr val="FF0000"/>
              </a:solidFill>
            </a:endParaRPr>
          </a:p>
        </p:txBody>
      </p:sp>
      <p:sp>
        <p:nvSpPr>
          <p:cNvPr id="5" name="TextBox 4"/>
          <p:cNvSpPr txBox="1"/>
          <p:nvPr/>
        </p:nvSpPr>
        <p:spPr>
          <a:xfrm>
            <a:off x="1110343" y="3411566"/>
            <a:ext cx="2429692" cy="523220"/>
          </a:xfrm>
          <a:prstGeom prst="rect">
            <a:avLst/>
          </a:prstGeom>
          <a:solidFill>
            <a:srgbClr val="FFFF00"/>
          </a:solidFill>
          <a:ln w="38100">
            <a:solidFill>
              <a:schemeClr val="accent1"/>
            </a:solidFill>
          </a:ln>
        </p:spPr>
        <p:txBody>
          <a:bodyPr wrap="square" rtlCol="0">
            <a:spAutoFit/>
          </a:bodyPr>
          <a:lstStyle/>
          <a:p>
            <a:r>
              <a:rPr lang="ru-RU" sz="2800" dirty="0" smtClean="0">
                <a:solidFill>
                  <a:srgbClr val="FF0000"/>
                </a:solidFill>
              </a:rPr>
              <a:t>Рождество</a:t>
            </a:r>
            <a:endParaRPr lang="ru-RU" sz="2800" dirty="0">
              <a:solidFill>
                <a:srgbClr val="FF0000"/>
              </a:solidFill>
            </a:endParaRPr>
          </a:p>
        </p:txBody>
      </p:sp>
      <p:sp>
        <p:nvSpPr>
          <p:cNvPr id="6" name="TextBox 5"/>
          <p:cNvSpPr txBox="1"/>
          <p:nvPr/>
        </p:nvSpPr>
        <p:spPr>
          <a:xfrm>
            <a:off x="1045025" y="4117312"/>
            <a:ext cx="2926082" cy="461665"/>
          </a:xfrm>
          <a:prstGeom prst="rect">
            <a:avLst/>
          </a:prstGeom>
          <a:solidFill>
            <a:srgbClr val="FFFF00"/>
          </a:solidFill>
          <a:ln w="38100">
            <a:solidFill>
              <a:schemeClr val="accent1"/>
            </a:solidFill>
          </a:ln>
        </p:spPr>
        <p:txBody>
          <a:bodyPr wrap="square" rtlCol="0">
            <a:spAutoFit/>
          </a:bodyPr>
          <a:lstStyle/>
          <a:p>
            <a:r>
              <a:rPr lang="ru-RU" sz="2400" dirty="0" smtClean="0">
                <a:solidFill>
                  <a:srgbClr val="FF0000"/>
                </a:solidFill>
              </a:rPr>
              <a:t>Школьные события</a:t>
            </a:r>
            <a:endParaRPr lang="ru-RU" sz="2400" dirty="0">
              <a:solidFill>
                <a:srgbClr val="FF0000"/>
              </a:solidFill>
            </a:endParaRPr>
          </a:p>
        </p:txBody>
      </p:sp>
      <p:sp>
        <p:nvSpPr>
          <p:cNvPr id="7" name="TextBox 6"/>
          <p:cNvSpPr txBox="1"/>
          <p:nvPr/>
        </p:nvSpPr>
        <p:spPr>
          <a:xfrm>
            <a:off x="1045025" y="4819841"/>
            <a:ext cx="3553097" cy="523220"/>
          </a:xfrm>
          <a:prstGeom prst="rect">
            <a:avLst/>
          </a:prstGeom>
          <a:solidFill>
            <a:srgbClr val="FFFF00"/>
          </a:solidFill>
          <a:ln w="38100">
            <a:solidFill>
              <a:schemeClr val="accent1"/>
            </a:solidFill>
          </a:ln>
        </p:spPr>
        <p:txBody>
          <a:bodyPr wrap="square" rtlCol="0">
            <a:spAutoFit/>
          </a:bodyPr>
          <a:lstStyle/>
          <a:p>
            <a:r>
              <a:rPr lang="ru-RU" sz="2800" dirty="0" smtClean="0">
                <a:solidFill>
                  <a:srgbClr val="FF0000"/>
                </a:solidFill>
              </a:rPr>
              <a:t>Наша чемпионка</a:t>
            </a:r>
            <a:endParaRPr lang="ru-RU" sz="2800" dirty="0">
              <a:solidFill>
                <a:srgbClr val="FF0000"/>
              </a:solidFill>
            </a:endParaRPr>
          </a:p>
        </p:txBody>
      </p:sp>
    </p:spTree>
    <p:extLst>
      <p:ext uri="{BB962C8B-B14F-4D97-AF65-F5344CB8AC3E}">
        <p14:creationId xmlns:p14="http://schemas.microsoft.com/office/powerpoint/2010/main" val="1897122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Шаблон «Музыка» 20" id="{6D77C8F9-CFCE-40FC-B5F6-435D38EE9470}" vid="{F34FA8F5-841E-40DE-8611-14AB73BA0E70}"/>
    </a:ext>
  </a:extLst>
</a:theme>
</file>

<file path=docProps/app.xml><?xml version="1.0" encoding="utf-8"?>
<Properties xmlns="http://schemas.openxmlformats.org/officeDocument/2006/extended-properties" xmlns:vt="http://schemas.openxmlformats.org/officeDocument/2006/docPropsVTypes">
  <Template>Шаблон «Музыка» 20</Template>
  <TotalTime>3704</TotalTime>
  <Words>537</Words>
  <Application>Microsoft Office PowerPoint</Application>
  <PresentationFormat>Произвольный</PresentationFormat>
  <Paragraphs>34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Специальное оформление</vt:lpstr>
      <vt:lpstr>Презентация PowerPoint</vt:lpstr>
      <vt:lpstr>От редактора</vt:lpstr>
      <vt:lpstr>Рождество </vt:lpstr>
      <vt:lpstr>Школьные события</vt:lpstr>
      <vt:lpstr>Школьные события</vt:lpstr>
      <vt:lpstr>Школьные события</vt:lpstr>
      <vt:lpstr>Наша чемпионка</vt:lpstr>
      <vt:lpstr>Рубрики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«Зимний»</dc:title>
  <dc:creator>Viktoriya Polshkova</dc:creator>
  <cp:keywords>пользовательские шаблоны;шаблоны музыка;шаблоны для создания презентации;шаблоны музыкальные</cp:keywords>
  <cp:lastModifiedBy>User</cp:lastModifiedBy>
  <cp:revision>136</cp:revision>
  <dcterms:created xsi:type="dcterms:W3CDTF">2016-12-23T04:59:06Z</dcterms:created>
  <dcterms:modified xsi:type="dcterms:W3CDTF">2019-01-30T17:41:40Z</dcterms:modified>
</cp:coreProperties>
</file>